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17"/>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71"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441" autoAdjust="0"/>
    <p:restoredTop sz="94434" autoAdjust="0"/>
  </p:normalViewPr>
  <p:slideViewPr>
    <p:cSldViewPr snapToGrid="0">
      <p:cViewPr varScale="1">
        <p:scale>
          <a:sx n="70" d="100"/>
          <a:sy n="70" d="100"/>
        </p:scale>
        <p:origin x="112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106723-6F56-4C42-A5F9-5E6FD261FF6D}" type="datetimeFigureOut">
              <a:rPr lang="en-US" smtClean="0"/>
              <a:t>01/31/2017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5B3444-D171-4E05-88DC-F2839496E258}" type="slidenum">
              <a:rPr lang="en-US" smtClean="0"/>
              <a:t>‹#›</a:t>
            </a:fld>
            <a:endParaRPr lang="en-US"/>
          </a:p>
        </p:txBody>
      </p:sp>
    </p:spTree>
    <p:extLst>
      <p:ext uri="{BB962C8B-B14F-4D97-AF65-F5344CB8AC3E}">
        <p14:creationId xmlns:p14="http://schemas.microsoft.com/office/powerpoint/2010/main" val="3762866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Explain to students that as a whole class they will read through the text of each amendment and write the central idea on the spaces below each amendment.</a:t>
            </a:r>
            <a:endParaRPr lang="en-US" dirty="0"/>
          </a:p>
        </p:txBody>
      </p:sp>
      <p:sp>
        <p:nvSpPr>
          <p:cNvPr id="4" name="Slide Number Placeholder 3"/>
          <p:cNvSpPr>
            <a:spLocks noGrp="1"/>
          </p:cNvSpPr>
          <p:nvPr>
            <p:ph type="sldNum" sz="quarter" idx="10"/>
          </p:nvPr>
        </p:nvSpPr>
        <p:spPr/>
        <p:txBody>
          <a:bodyPr/>
          <a:lstStyle/>
          <a:p>
            <a:fld id="{915B3444-D171-4E05-88DC-F2839496E258}" type="slidenum">
              <a:rPr lang="en-US" smtClean="0"/>
              <a:t>2</a:t>
            </a:fld>
            <a:endParaRPr lang="en-US"/>
          </a:p>
        </p:txBody>
      </p:sp>
    </p:spTree>
    <p:extLst>
      <p:ext uri="{BB962C8B-B14F-4D97-AF65-F5344CB8AC3E}">
        <p14:creationId xmlns:p14="http://schemas.microsoft.com/office/powerpoint/2010/main" val="871413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Fold the paper in half four times so that you create a 4-column/4-row table. (The paper should have 16 boxes)</a:t>
            </a:r>
            <a:endParaRPr lang="en-US" dirty="0" smtClean="0"/>
          </a:p>
          <a:p>
            <a:endParaRPr lang="en-US" dirty="0"/>
          </a:p>
        </p:txBody>
      </p:sp>
      <p:sp>
        <p:nvSpPr>
          <p:cNvPr id="4" name="Slide Number Placeholder 3"/>
          <p:cNvSpPr>
            <a:spLocks noGrp="1"/>
          </p:cNvSpPr>
          <p:nvPr>
            <p:ph type="sldNum" sz="quarter" idx="10"/>
          </p:nvPr>
        </p:nvSpPr>
        <p:spPr/>
        <p:txBody>
          <a:bodyPr/>
          <a:lstStyle/>
          <a:p>
            <a:fld id="{915B3444-D171-4E05-88DC-F2839496E258}" type="slidenum">
              <a:rPr lang="en-US" smtClean="0"/>
              <a:t>14</a:t>
            </a:fld>
            <a:endParaRPr lang="en-US"/>
          </a:p>
        </p:txBody>
      </p:sp>
    </p:spTree>
    <p:extLst>
      <p:ext uri="{BB962C8B-B14F-4D97-AF65-F5344CB8AC3E}">
        <p14:creationId xmlns:p14="http://schemas.microsoft.com/office/powerpoint/2010/main" val="928390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smtClean="0"/>
              <a:pPr/>
              <a:t>01/31/2017</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smtClean="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43066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01/31/2017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635639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01/31/2017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22675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01/31/2017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156231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smtClean="0"/>
              <a:pPr/>
              <a:t>01/31/2017</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smtClean="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70455205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smtClean="0"/>
              <a:t>01/31/2017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707793180"/>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smtClean="0"/>
              <a:t>01/31/2017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401312813"/>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smtClean="0"/>
              <a:t>01/31/2017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4256309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smtClean="0"/>
              <a:t>01/31/2017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093778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smtClean="0"/>
              <a:t>01/31/2017</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smtClean="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51621257"/>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smtClean="0"/>
              <a:t>01/31/2017</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737694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smtClean="0"/>
              <a:pPr/>
              <a:t>01/31/2017</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smtClean="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363542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260418" y="5554639"/>
            <a:ext cx="1931582" cy="1173707"/>
          </a:xfrm>
        </p:spPr>
        <p:txBody>
          <a:bodyPr>
            <a:noAutofit/>
          </a:bodyPr>
          <a:lstStyle/>
          <a:p>
            <a:r>
              <a:rPr lang="en-US" dirty="0" smtClean="0"/>
              <a:t>SS.7.C.2.4 &amp; SS.7.C.2.5</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260418" cy="6889560"/>
          </a:xfrm>
          <a:prstGeom prst="rect">
            <a:avLst/>
          </a:prstGeom>
        </p:spPr>
      </p:pic>
    </p:spTree>
    <p:extLst>
      <p:ext uri="{BB962C8B-B14F-4D97-AF65-F5344CB8AC3E}">
        <p14:creationId xmlns:p14="http://schemas.microsoft.com/office/powerpoint/2010/main" val="17076867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Amendment viii</a:t>
            </a:r>
            <a:endParaRPr lang="en-US" dirty="0"/>
          </a:p>
        </p:txBody>
      </p:sp>
      <p:sp>
        <p:nvSpPr>
          <p:cNvPr id="3" name="Content Placeholder 2"/>
          <p:cNvSpPr>
            <a:spLocks noGrp="1"/>
          </p:cNvSpPr>
          <p:nvPr>
            <p:ph idx="1"/>
          </p:nvPr>
        </p:nvSpPr>
        <p:spPr>
          <a:xfrm>
            <a:off x="1037230" y="1160061"/>
            <a:ext cx="10713492" cy="5554638"/>
          </a:xfrm>
        </p:spPr>
        <p:txBody>
          <a:bodyPr>
            <a:normAutofit/>
          </a:bodyPr>
          <a:lstStyle/>
          <a:p>
            <a:r>
              <a:rPr lang="en-US" sz="2800" dirty="0">
                <a:solidFill>
                  <a:schemeClr val="tx2">
                    <a:lumMod val="90000"/>
                    <a:lumOff val="10000"/>
                  </a:schemeClr>
                </a:solidFill>
              </a:rPr>
              <a:t>Excessive bail shall not be required, nor excessive fines imposed, nor cruel and unusual punishments inflicted.</a:t>
            </a:r>
          </a:p>
          <a:p>
            <a:r>
              <a:rPr lang="en-US" sz="2800" dirty="0">
                <a:solidFill>
                  <a:srgbClr val="FF0000"/>
                </a:solidFill>
              </a:rPr>
              <a:t>Bail, fines, and punishments must not be excessive. </a:t>
            </a:r>
          </a:p>
          <a:p>
            <a:endParaRPr lang="en-US" sz="2800" dirty="0"/>
          </a:p>
        </p:txBody>
      </p:sp>
    </p:spTree>
    <p:extLst>
      <p:ext uri="{BB962C8B-B14F-4D97-AF65-F5344CB8AC3E}">
        <p14:creationId xmlns:p14="http://schemas.microsoft.com/office/powerpoint/2010/main" val="2124789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Amendment ix</a:t>
            </a:r>
            <a:endParaRPr lang="en-US" dirty="0"/>
          </a:p>
        </p:txBody>
      </p:sp>
      <p:sp>
        <p:nvSpPr>
          <p:cNvPr id="3" name="Content Placeholder 2"/>
          <p:cNvSpPr>
            <a:spLocks noGrp="1"/>
          </p:cNvSpPr>
          <p:nvPr>
            <p:ph idx="1"/>
          </p:nvPr>
        </p:nvSpPr>
        <p:spPr>
          <a:xfrm>
            <a:off x="1064525" y="1282891"/>
            <a:ext cx="10577015" cy="5404512"/>
          </a:xfrm>
        </p:spPr>
        <p:txBody>
          <a:bodyPr>
            <a:normAutofit/>
          </a:bodyPr>
          <a:lstStyle/>
          <a:p>
            <a:r>
              <a:rPr lang="en-US" sz="2800" dirty="0">
                <a:solidFill>
                  <a:schemeClr val="tx2">
                    <a:lumMod val="90000"/>
                    <a:lumOff val="10000"/>
                  </a:schemeClr>
                </a:solidFill>
              </a:rPr>
              <a:t>The enumeration in the Constitution, of certain rights, shall not be construed to deny or disparage others retained by the people.</a:t>
            </a:r>
          </a:p>
          <a:p>
            <a:r>
              <a:rPr lang="en-US" sz="2800" dirty="0" smtClean="0">
                <a:solidFill>
                  <a:srgbClr val="FF0000"/>
                </a:solidFill>
              </a:rPr>
              <a:t>People have other rights that are not listed</a:t>
            </a:r>
            <a:endParaRPr lang="en-US" sz="2800" dirty="0">
              <a:solidFill>
                <a:srgbClr val="FF0000"/>
              </a:solidFill>
            </a:endParaRPr>
          </a:p>
          <a:p>
            <a:endParaRPr lang="en-US" sz="2800" dirty="0"/>
          </a:p>
        </p:txBody>
      </p:sp>
    </p:spTree>
    <p:extLst>
      <p:ext uri="{BB962C8B-B14F-4D97-AF65-F5344CB8AC3E}">
        <p14:creationId xmlns:p14="http://schemas.microsoft.com/office/powerpoint/2010/main" val="113359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Amendment x</a:t>
            </a:r>
            <a:endParaRPr lang="en-US" dirty="0"/>
          </a:p>
        </p:txBody>
      </p:sp>
      <p:sp>
        <p:nvSpPr>
          <p:cNvPr id="3" name="Content Placeholder 2"/>
          <p:cNvSpPr>
            <a:spLocks noGrp="1"/>
          </p:cNvSpPr>
          <p:nvPr>
            <p:ph idx="1"/>
          </p:nvPr>
        </p:nvSpPr>
        <p:spPr>
          <a:xfrm>
            <a:off x="1037230" y="1214651"/>
            <a:ext cx="10713492" cy="5459104"/>
          </a:xfrm>
        </p:spPr>
        <p:txBody>
          <a:bodyPr>
            <a:normAutofit/>
          </a:bodyPr>
          <a:lstStyle/>
          <a:p>
            <a:r>
              <a:rPr lang="en-US" sz="2800" dirty="0">
                <a:solidFill>
                  <a:schemeClr val="tx2">
                    <a:lumMod val="90000"/>
                    <a:lumOff val="10000"/>
                  </a:schemeClr>
                </a:solidFill>
              </a:rPr>
              <a:t>The powers not delegated to the United States by the Constitution, nor prohibited by it to the states, are reserved to the states respectively, or to the people. </a:t>
            </a:r>
          </a:p>
          <a:p>
            <a:r>
              <a:rPr lang="en-US" sz="2800" dirty="0" smtClean="0">
                <a:solidFill>
                  <a:srgbClr val="FF0000"/>
                </a:solidFill>
              </a:rPr>
              <a:t>The powers not given to the national government are given to individual states.</a:t>
            </a:r>
            <a:endParaRPr lang="en-US" sz="2800" dirty="0">
              <a:solidFill>
                <a:srgbClr val="FF0000"/>
              </a:solidFill>
            </a:endParaRPr>
          </a:p>
        </p:txBody>
      </p:sp>
    </p:spTree>
    <p:extLst>
      <p:ext uri="{BB962C8B-B14F-4D97-AF65-F5344CB8AC3E}">
        <p14:creationId xmlns:p14="http://schemas.microsoft.com/office/powerpoint/2010/main" val="59460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right is being violated?</a:t>
            </a:r>
            <a:endParaRPr lang="en-US" dirty="0"/>
          </a:p>
        </p:txBody>
      </p:sp>
      <p:sp>
        <p:nvSpPr>
          <p:cNvPr id="3" name="Content Placeholder 2"/>
          <p:cNvSpPr>
            <a:spLocks noGrp="1"/>
          </p:cNvSpPr>
          <p:nvPr>
            <p:ph idx="1"/>
          </p:nvPr>
        </p:nvSpPr>
        <p:spPr>
          <a:xfrm>
            <a:off x="1091821" y="1296537"/>
            <a:ext cx="10338179" cy="5322627"/>
          </a:xfrm>
        </p:spPr>
        <p:txBody>
          <a:bodyPr>
            <a:normAutofit/>
          </a:bodyPr>
          <a:lstStyle/>
          <a:p>
            <a:r>
              <a:rPr lang="en-US" sz="2400" dirty="0" smtClean="0"/>
              <a:t>Juanita was accused of shoplifting in a neighborhood department store. She went to trial and the jury found her to be “not guilty.” However, the storeowner found video footage after the trial, proving that Juanita did shoplift. The owner takes this evidence to the district attorney. How will the district attorney respond?</a:t>
            </a:r>
          </a:p>
          <a:p>
            <a:pPr marL="914400" lvl="1" indent="-457200">
              <a:buAutoNum type="alphaLcPeriod"/>
            </a:pPr>
            <a:r>
              <a:rPr lang="en-US" sz="2200" dirty="0" smtClean="0"/>
              <a:t>With this evidence, Juanita will probably be convicted on her second trial.</a:t>
            </a:r>
          </a:p>
          <a:p>
            <a:pPr marL="914400" lvl="1" indent="-457200">
              <a:buAutoNum type="alphaLcPeriod"/>
            </a:pPr>
            <a:r>
              <a:rPr lang="en-US" sz="2200" dirty="0" smtClean="0"/>
              <a:t>Juanita cannot be convicted because she was not advised of her right to legal counsel.</a:t>
            </a:r>
          </a:p>
          <a:p>
            <a:pPr marL="914400" lvl="1" indent="-457200">
              <a:buAutoNum type="alphaLcPeriod"/>
            </a:pPr>
            <a:r>
              <a:rPr lang="en-US" sz="2200" dirty="0" smtClean="0"/>
              <a:t>Juanita cannot be tried again because this would violate the ban on “double jeopardy.”</a:t>
            </a:r>
          </a:p>
          <a:p>
            <a:pPr marL="914400" lvl="1" indent="-457200">
              <a:buAutoNum type="alphaLcPeriod"/>
            </a:pPr>
            <a:r>
              <a:rPr lang="en-US" sz="2200" dirty="0" smtClean="0"/>
              <a:t>After seeing this evidence, Juanita may admit her wrongdoing and plead guilty to a lesser charge.</a:t>
            </a:r>
            <a:endParaRPr lang="en-US" sz="2200" dirty="0"/>
          </a:p>
        </p:txBody>
      </p:sp>
    </p:spTree>
    <p:extLst>
      <p:ext uri="{BB962C8B-B14F-4D97-AF65-F5344CB8AC3E}">
        <p14:creationId xmlns:p14="http://schemas.microsoft.com/office/powerpoint/2010/main" val="429154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7087" y="71757"/>
            <a:ext cx="10178322" cy="1492132"/>
          </a:xfrm>
        </p:spPr>
        <p:txBody>
          <a:bodyPr/>
          <a:lstStyle/>
          <a:p>
            <a:r>
              <a:rPr lang="en-US" dirty="0" smtClean="0"/>
              <a:t>Let’s draw!</a:t>
            </a:r>
            <a:endParaRPr lang="en-US" dirty="0"/>
          </a:p>
        </p:txBody>
      </p:sp>
      <p:sp>
        <p:nvSpPr>
          <p:cNvPr id="5" name="TextBox 4"/>
          <p:cNvSpPr txBox="1"/>
          <p:nvPr/>
        </p:nvSpPr>
        <p:spPr>
          <a:xfrm>
            <a:off x="8652681" y="2417907"/>
            <a:ext cx="3138983" cy="3970318"/>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Create a visual representation of the 5 freedoms in the </a:t>
            </a:r>
            <a:r>
              <a:rPr lang="en-US" sz="2800" dirty="0"/>
              <a:t>F</a:t>
            </a:r>
            <a:r>
              <a:rPr lang="en-US" sz="2800" dirty="0" smtClean="0"/>
              <a:t>irst Amendment </a:t>
            </a:r>
            <a:r>
              <a:rPr lang="en-US" sz="2800" b="1" u="sng" dirty="0" smtClean="0"/>
              <a:t>and</a:t>
            </a:r>
            <a:r>
              <a:rPr lang="en-US" sz="2800" dirty="0" smtClean="0"/>
              <a:t> for each additional amendment contained in the Bill of Rights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791193">
            <a:off x="8690774" y="254233"/>
            <a:ext cx="1828800" cy="1981200"/>
          </a:xfrm>
        </p:spPr>
      </p:pic>
      <p:grpSp>
        <p:nvGrpSpPr>
          <p:cNvPr id="3" name="Group 2"/>
          <p:cNvGrpSpPr/>
          <p:nvPr/>
        </p:nvGrpSpPr>
        <p:grpSpPr>
          <a:xfrm>
            <a:off x="50676" y="887104"/>
            <a:ext cx="8652681" cy="5970896"/>
            <a:chOff x="50676" y="887104"/>
            <a:chExt cx="8652681" cy="5970896"/>
          </a:xfrm>
        </p:grpSpPr>
        <p:pic>
          <p:nvPicPr>
            <p:cNvPr id="7" name="Picture 6" descr="Description: Macintosh HD:Users:vmcvey:Desktop:BOR Foldable .pdf"/>
            <p:cNvPicPr/>
            <p:nvPr/>
          </p:nvPicPr>
          <p:blipFill rotWithShape="1">
            <a:blip r:embed="rId4">
              <a:extLst>
                <a:ext uri="{28A0092B-C50C-407E-A947-70E740481C1C}">
                  <a14:useLocalDpi xmlns:a14="http://schemas.microsoft.com/office/drawing/2010/main" val="0"/>
                </a:ext>
              </a:extLst>
            </a:blip>
            <a:srcRect l="4154" t="13219" r="2168" b="7186"/>
            <a:stretch/>
          </p:blipFill>
          <p:spPr bwMode="auto">
            <a:xfrm>
              <a:off x="50676" y="887104"/>
              <a:ext cx="8652681" cy="5970896"/>
            </a:xfrm>
            <a:prstGeom prst="rect">
              <a:avLst/>
            </a:prstGeom>
            <a:noFill/>
            <a:ln>
              <a:noFill/>
            </a:ln>
            <a:extLst>
              <a:ext uri="{53640926-AAD7-44d8-BBD7-CCE9431645EC}">
                <a14:shadowObscured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lc="http://schemas.openxmlformats.org/drawingml/2006/lockedCanvas"/>
              </a:ext>
            </a:extLst>
          </p:spPr>
        </p:pic>
        <p:sp>
          <p:nvSpPr>
            <p:cNvPr id="8" name="Rectangle 7"/>
            <p:cNvSpPr/>
            <p:nvPr/>
          </p:nvSpPr>
          <p:spPr>
            <a:xfrm>
              <a:off x="2384444" y="1115704"/>
              <a:ext cx="1897038" cy="11737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513494" y="1115704"/>
              <a:ext cx="1856095" cy="11737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581126" y="1164585"/>
              <a:ext cx="1965276" cy="12146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357148" y="2647558"/>
              <a:ext cx="1924334" cy="12249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513493" y="2647559"/>
              <a:ext cx="1856095" cy="11704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14447" y="4234110"/>
              <a:ext cx="1951631" cy="11396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329848" y="4140765"/>
              <a:ext cx="1951633" cy="1233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476522" y="4140657"/>
              <a:ext cx="1893065" cy="12331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560652" y="4234110"/>
              <a:ext cx="2006225" cy="1139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14446" y="5658701"/>
              <a:ext cx="1951632" cy="1195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357147" y="5642018"/>
              <a:ext cx="1924334" cy="12125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p:cNvSpPr txBox="1"/>
          <p:nvPr/>
        </p:nvSpPr>
        <p:spPr>
          <a:xfrm>
            <a:off x="6482680" y="5662113"/>
            <a:ext cx="2006225" cy="923330"/>
          </a:xfrm>
          <a:prstGeom prst="rect">
            <a:avLst/>
          </a:prstGeom>
          <a:noFill/>
        </p:spPr>
        <p:txBody>
          <a:bodyPr wrap="square" rtlCol="0">
            <a:spAutoFit/>
          </a:bodyPr>
          <a:lstStyle/>
          <a:p>
            <a:r>
              <a:rPr lang="en-US" dirty="0" smtClean="0"/>
              <a:t>Your name </a:t>
            </a:r>
          </a:p>
          <a:p>
            <a:r>
              <a:rPr lang="en-US" dirty="0" smtClean="0"/>
              <a:t>Class Period</a:t>
            </a:r>
            <a:endParaRPr lang="en-US" dirty="0" smtClean="0"/>
          </a:p>
          <a:p>
            <a:r>
              <a:rPr lang="en-US" dirty="0" smtClean="0"/>
              <a:t>Date</a:t>
            </a:r>
            <a:endParaRPr lang="en-US" dirty="0"/>
          </a:p>
        </p:txBody>
      </p:sp>
    </p:spTree>
    <p:extLst>
      <p:ext uri="{BB962C8B-B14F-4D97-AF65-F5344CB8AC3E}">
        <p14:creationId xmlns:p14="http://schemas.microsoft.com/office/powerpoint/2010/main" val="41949631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Ticket</a:t>
            </a:r>
            <a:endParaRPr lang="en-US" dirty="0"/>
          </a:p>
        </p:txBody>
      </p:sp>
      <p:sp>
        <p:nvSpPr>
          <p:cNvPr id="3" name="Content Placeholder 2"/>
          <p:cNvSpPr>
            <a:spLocks noGrp="1"/>
          </p:cNvSpPr>
          <p:nvPr>
            <p:ph idx="1"/>
          </p:nvPr>
        </p:nvSpPr>
        <p:spPr/>
        <p:txBody>
          <a:bodyPr>
            <a:normAutofit/>
          </a:bodyPr>
          <a:lstStyle/>
          <a:p>
            <a:r>
              <a:rPr lang="en-US" sz="2800" dirty="0" smtClean="0">
                <a:solidFill>
                  <a:schemeClr val="tx2">
                    <a:lumMod val="90000"/>
                    <a:lumOff val="10000"/>
                  </a:schemeClr>
                </a:solidFill>
              </a:rPr>
              <a:t>Complete and turn in as you exit the class</a:t>
            </a:r>
            <a:endParaRPr lang="en-US" sz="2800" dirty="0">
              <a:solidFill>
                <a:schemeClr val="tx2">
                  <a:lumMod val="90000"/>
                  <a:lumOff val="10000"/>
                </a:schemeClr>
              </a:solidFill>
            </a:endParaRPr>
          </a:p>
        </p:txBody>
      </p:sp>
    </p:spTree>
    <p:extLst>
      <p:ext uri="{BB962C8B-B14F-4D97-AF65-F5344CB8AC3E}">
        <p14:creationId xmlns:p14="http://schemas.microsoft.com/office/powerpoint/2010/main" val="33817902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Bill of Rights?</a:t>
            </a:r>
            <a:endParaRPr lang="en-US" dirty="0"/>
          </a:p>
        </p:txBody>
      </p:sp>
      <p:sp>
        <p:nvSpPr>
          <p:cNvPr id="3" name="Content Placeholder 2"/>
          <p:cNvSpPr>
            <a:spLocks noGrp="1"/>
          </p:cNvSpPr>
          <p:nvPr>
            <p:ph idx="1"/>
          </p:nvPr>
        </p:nvSpPr>
        <p:spPr>
          <a:xfrm>
            <a:off x="1251678" y="2286001"/>
            <a:ext cx="10178322" cy="893927"/>
          </a:xfrm>
        </p:spPr>
        <p:txBody>
          <a:bodyPr>
            <a:normAutofit/>
          </a:bodyPr>
          <a:lstStyle/>
          <a:p>
            <a:r>
              <a:rPr lang="en-US" sz="2800" dirty="0" smtClean="0">
                <a:solidFill>
                  <a:schemeClr val="tx2">
                    <a:lumMod val="90000"/>
                    <a:lumOff val="10000"/>
                  </a:schemeClr>
                </a:solidFill>
              </a:rPr>
              <a:t>The first ten amendments, or changes, to the U.S. Constitution</a:t>
            </a:r>
            <a:r>
              <a:rPr lang="en-US" sz="2800" dirty="0" smtClean="0"/>
              <a:t> </a:t>
            </a:r>
          </a:p>
        </p:txBody>
      </p:sp>
    </p:spTree>
    <p:extLst>
      <p:ext uri="{BB962C8B-B14F-4D97-AF65-F5344CB8AC3E}">
        <p14:creationId xmlns:p14="http://schemas.microsoft.com/office/powerpoint/2010/main" val="82931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Amendment I</a:t>
            </a:r>
            <a:endParaRPr lang="en-US" dirty="0"/>
          </a:p>
        </p:txBody>
      </p:sp>
      <p:sp>
        <p:nvSpPr>
          <p:cNvPr id="6" name="Content Placeholder 5"/>
          <p:cNvSpPr>
            <a:spLocks noGrp="1"/>
          </p:cNvSpPr>
          <p:nvPr>
            <p:ph idx="1"/>
          </p:nvPr>
        </p:nvSpPr>
        <p:spPr>
          <a:xfrm>
            <a:off x="982639" y="1351129"/>
            <a:ext cx="10836322" cy="5213444"/>
          </a:xfrm>
        </p:spPr>
        <p:txBody>
          <a:bodyPr/>
          <a:lstStyle/>
          <a:p>
            <a:r>
              <a:rPr lang="en-US" sz="2800" dirty="0">
                <a:solidFill>
                  <a:schemeClr val="tx2">
                    <a:lumMod val="90000"/>
                    <a:lumOff val="10000"/>
                  </a:schemeClr>
                </a:solidFill>
              </a:rPr>
              <a:t>Congress shall make no law respecting an establishment of religion, or prohibiting the free exercise thereof; or abridging the freedom of speech, or of the press; or the right of the people peaceably to assemble, and to petition the government for a redress of grievances</a:t>
            </a:r>
            <a:r>
              <a:rPr lang="en-US" sz="2800" dirty="0" smtClean="0">
                <a:solidFill>
                  <a:schemeClr val="tx2">
                    <a:lumMod val="90000"/>
                    <a:lumOff val="10000"/>
                  </a:schemeClr>
                </a:solidFill>
              </a:rPr>
              <a:t>.</a:t>
            </a:r>
            <a:endParaRPr lang="en-US" dirty="0" smtClean="0">
              <a:solidFill>
                <a:schemeClr val="tx2">
                  <a:lumMod val="90000"/>
                  <a:lumOff val="10000"/>
                </a:schemeClr>
              </a:solidFill>
            </a:endParaRPr>
          </a:p>
          <a:p>
            <a:r>
              <a:rPr lang="en-US" sz="2800" dirty="0" smtClean="0">
                <a:solidFill>
                  <a:srgbClr val="FF0000"/>
                </a:solidFill>
              </a:rPr>
              <a:t>5 Freedoms</a:t>
            </a:r>
          </a:p>
          <a:p>
            <a:pPr lvl="1"/>
            <a:r>
              <a:rPr lang="en-US" sz="2600" dirty="0" smtClean="0">
                <a:solidFill>
                  <a:srgbClr val="FF0000"/>
                </a:solidFill>
              </a:rPr>
              <a:t>Freedom of Religion</a:t>
            </a:r>
          </a:p>
          <a:p>
            <a:pPr lvl="1"/>
            <a:r>
              <a:rPr lang="en-US" sz="2600" dirty="0" smtClean="0">
                <a:solidFill>
                  <a:srgbClr val="FF0000"/>
                </a:solidFill>
              </a:rPr>
              <a:t>Freedom of Speech</a:t>
            </a:r>
          </a:p>
          <a:p>
            <a:pPr lvl="1"/>
            <a:r>
              <a:rPr lang="en-US" sz="2600" dirty="0" smtClean="0">
                <a:solidFill>
                  <a:srgbClr val="FF0000"/>
                </a:solidFill>
              </a:rPr>
              <a:t>Freedom of Press</a:t>
            </a:r>
          </a:p>
          <a:p>
            <a:pPr lvl="1"/>
            <a:r>
              <a:rPr lang="en-US" sz="2600" dirty="0" smtClean="0">
                <a:solidFill>
                  <a:srgbClr val="FF0000"/>
                </a:solidFill>
              </a:rPr>
              <a:t>Right to assemble</a:t>
            </a:r>
          </a:p>
          <a:p>
            <a:pPr lvl="1"/>
            <a:r>
              <a:rPr lang="en-US" sz="2600" dirty="0" smtClean="0">
                <a:solidFill>
                  <a:srgbClr val="FF0000"/>
                </a:solidFill>
              </a:rPr>
              <a:t>Right to petition the government</a:t>
            </a:r>
            <a:endParaRPr lang="en-US" sz="2600" dirty="0">
              <a:solidFill>
                <a:srgbClr val="FF0000"/>
              </a:solidFill>
            </a:endParaRPr>
          </a:p>
          <a:p>
            <a:pPr marL="0" indent="0">
              <a:buNone/>
            </a:pPr>
            <a:endParaRPr lang="en-US" sz="2800" dirty="0"/>
          </a:p>
        </p:txBody>
      </p:sp>
    </p:spTree>
    <p:extLst>
      <p:ext uri="{BB962C8B-B14F-4D97-AF65-F5344CB8AC3E}">
        <p14:creationId xmlns:p14="http://schemas.microsoft.com/office/powerpoint/2010/main" val="307613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 calcmode="lin" valueType="num">
                                      <p:cBhvr additive="base">
                                        <p:cTn id="2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anim calcmode="lin" valueType="num">
                                      <p:cBhvr additive="base">
                                        <p:cTn id="3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Amendment II</a:t>
            </a:r>
            <a:endParaRPr lang="en-US" dirty="0"/>
          </a:p>
        </p:txBody>
      </p:sp>
      <p:sp>
        <p:nvSpPr>
          <p:cNvPr id="3" name="Content Placeholder 2"/>
          <p:cNvSpPr>
            <a:spLocks noGrp="1"/>
          </p:cNvSpPr>
          <p:nvPr>
            <p:ph idx="1"/>
          </p:nvPr>
        </p:nvSpPr>
        <p:spPr>
          <a:xfrm>
            <a:off x="1009934" y="1241947"/>
            <a:ext cx="10420066" cy="4637646"/>
          </a:xfrm>
        </p:spPr>
        <p:txBody>
          <a:bodyPr/>
          <a:lstStyle/>
          <a:p>
            <a:r>
              <a:rPr lang="en-US" sz="2800" dirty="0">
                <a:solidFill>
                  <a:schemeClr val="tx2">
                    <a:lumMod val="90000"/>
                    <a:lumOff val="10000"/>
                  </a:schemeClr>
                </a:solidFill>
              </a:rPr>
              <a:t>A well regulated militia, being necessary to the security of a free state, the right of the people to keep and bear arms, shall not be infringed.</a:t>
            </a:r>
          </a:p>
          <a:p>
            <a:r>
              <a:rPr lang="en-US" sz="2800" dirty="0">
                <a:solidFill>
                  <a:srgbClr val="FF0000"/>
                </a:solidFill>
              </a:rPr>
              <a:t>Citizens can keep and bear arms. </a:t>
            </a:r>
          </a:p>
          <a:p>
            <a:endParaRPr lang="en-US" dirty="0"/>
          </a:p>
        </p:txBody>
      </p:sp>
    </p:spTree>
    <p:extLst>
      <p:ext uri="{BB962C8B-B14F-4D97-AF65-F5344CB8AC3E}">
        <p14:creationId xmlns:p14="http://schemas.microsoft.com/office/powerpoint/2010/main" val="747863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Amendment III</a:t>
            </a:r>
            <a:endParaRPr lang="en-US" dirty="0"/>
          </a:p>
        </p:txBody>
      </p:sp>
      <p:sp>
        <p:nvSpPr>
          <p:cNvPr id="3" name="Content Placeholder 2"/>
          <p:cNvSpPr>
            <a:spLocks noGrp="1"/>
          </p:cNvSpPr>
          <p:nvPr>
            <p:ph idx="1"/>
          </p:nvPr>
        </p:nvSpPr>
        <p:spPr>
          <a:xfrm>
            <a:off x="982639" y="1310185"/>
            <a:ext cx="10740788" cy="5336275"/>
          </a:xfrm>
        </p:spPr>
        <p:txBody>
          <a:bodyPr/>
          <a:lstStyle/>
          <a:p>
            <a:r>
              <a:rPr lang="en-US" sz="2800" dirty="0">
                <a:solidFill>
                  <a:schemeClr val="tx2">
                    <a:lumMod val="90000"/>
                    <a:lumOff val="10000"/>
                  </a:schemeClr>
                </a:solidFill>
              </a:rPr>
              <a:t>No soldier shall, in time of peace be quartered in any house, without the consent of the owner, nor in time of war, but in a manner to be prescribed by law.</a:t>
            </a:r>
          </a:p>
          <a:p>
            <a:r>
              <a:rPr lang="en-US" sz="2800" dirty="0">
                <a:solidFill>
                  <a:srgbClr val="FF0000"/>
                </a:solidFill>
              </a:rPr>
              <a:t>You don’t have to </a:t>
            </a:r>
            <a:r>
              <a:rPr lang="en-US" sz="2800" dirty="0" smtClean="0">
                <a:solidFill>
                  <a:srgbClr val="FF0000"/>
                </a:solidFill>
              </a:rPr>
              <a:t>quarter (house) </a:t>
            </a:r>
            <a:r>
              <a:rPr lang="en-US" sz="2800" dirty="0">
                <a:solidFill>
                  <a:srgbClr val="FF0000"/>
                </a:solidFill>
              </a:rPr>
              <a:t>soldiers in your home during peacetime. </a:t>
            </a:r>
            <a:endParaRPr lang="en-US" sz="2800" dirty="0" smtClean="0">
              <a:solidFill>
                <a:srgbClr val="FF0000"/>
              </a:solidFill>
            </a:endParaRPr>
          </a:p>
          <a:p>
            <a:r>
              <a:rPr lang="en-US" sz="2800" dirty="0">
                <a:solidFill>
                  <a:srgbClr val="FF0000"/>
                </a:solidFill>
              </a:rPr>
              <a:t>P</a:t>
            </a:r>
            <a:r>
              <a:rPr lang="en-US" sz="2800" dirty="0" smtClean="0">
                <a:solidFill>
                  <a:srgbClr val="FF0000"/>
                </a:solidFill>
              </a:rPr>
              <a:t>revents </a:t>
            </a:r>
            <a:r>
              <a:rPr lang="en-US" sz="2800" dirty="0">
                <a:solidFill>
                  <a:srgbClr val="FF0000"/>
                </a:solidFill>
              </a:rPr>
              <a:t>the government from placing troops in private homes. This was a real problem during the American Revolutionary War. </a:t>
            </a:r>
          </a:p>
          <a:p>
            <a:endParaRPr lang="en-US" dirty="0"/>
          </a:p>
        </p:txBody>
      </p:sp>
    </p:spTree>
    <p:extLst>
      <p:ext uri="{BB962C8B-B14F-4D97-AF65-F5344CB8AC3E}">
        <p14:creationId xmlns:p14="http://schemas.microsoft.com/office/powerpoint/2010/main" val="1751290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Amendment IV</a:t>
            </a:r>
            <a:endParaRPr lang="en-US" dirty="0"/>
          </a:p>
        </p:txBody>
      </p:sp>
      <p:sp>
        <p:nvSpPr>
          <p:cNvPr id="3" name="Content Placeholder 2"/>
          <p:cNvSpPr>
            <a:spLocks noGrp="1"/>
          </p:cNvSpPr>
          <p:nvPr>
            <p:ph idx="1"/>
          </p:nvPr>
        </p:nvSpPr>
        <p:spPr>
          <a:xfrm>
            <a:off x="1009933" y="1214651"/>
            <a:ext cx="10713493" cy="5486400"/>
          </a:xfrm>
        </p:spPr>
        <p:txBody>
          <a:bodyPr>
            <a:normAutofit/>
          </a:bodyPr>
          <a:lstStyle/>
          <a:p>
            <a:r>
              <a:rPr lang="en-US" sz="3000" dirty="0">
                <a:solidFill>
                  <a:schemeClr val="tx2">
                    <a:lumMod val="90000"/>
                    <a:lumOff val="10000"/>
                  </a:schemeClr>
                </a:solidFill>
              </a:rPr>
              <a:t>The right of the people to be secure in their persons, houses, papers, and effects, against unreasonable searches and seizures, shall not be violated, and no warrants shall issue, but upon probable cause, supported by oath or affirmation, and particularly describing the place to be searched, and the persons or things to be seized.</a:t>
            </a:r>
          </a:p>
          <a:p>
            <a:r>
              <a:rPr lang="en-US" sz="3000" dirty="0">
                <a:solidFill>
                  <a:srgbClr val="FF0000"/>
                </a:solidFill>
              </a:rPr>
              <a:t>No unreasonable searches and seizures. </a:t>
            </a:r>
            <a:endParaRPr lang="en-US" sz="3000" dirty="0" smtClean="0">
              <a:solidFill>
                <a:srgbClr val="FF0000"/>
              </a:solidFill>
            </a:endParaRPr>
          </a:p>
          <a:p>
            <a:r>
              <a:rPr lang="en-US" sz="3000" dirty="0">
                <a:solidFill>
                  <a:srgbClr val="FF0000"/>
                </a:solidFill>
              </a:rPr>
              <a:t>It requires the government to have a warrant that was issued by a judge and based on probable cause. </a:t>
            </a:r>
          </a:p>
          <a:p>
            <a:endParaRPr lang="en-US" dirty="0"/>
          </a:p>
        </p:txBody>
      </p:sp>
    </p:spTree>
    <p:extLst>
      <p:ext uri="{BB962C8B-B14F-4D97-AF65-F5344CB8AC3E}">
        <p14:creationId xmlns:p14="http://schemas.microsoft.com/office/powerpoint/2010/main" val="1945966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Amendment V</a:t>
            </a:r>
            <a:endParaRPr lang="en-US" dirty="0"/>
          </a:p>
        </p:txBody>
      </p:sp>
      <p:sp>
        <p:nvSpPr>
          <p:cNvPr id="3" name="Content Placeholder 2"/>
          <p:cNvSpPr>
            <a:spLocks noGrp="1"/>
          </p:cNvSpPr>
          <p:nvPr>
            <p:ph idx="1"/>
          </p:nvPr>
        </p:nvSpPr>
        <p:spPr>
          <a:xfrm>
            <a:off x="982639" y="1132764"/>
            <a:ext cx="10836322" cy="5725236"/>
          </a:xfrm>
        </p:spPr>
        <p:txBody>
          <a:bodyPr>
            <a:normAutofit fontScale="85000" lnSpcReduction="10000"/>
          </a:bodyPr>
          <a:lstStyle/>
          <a:p>
            <a:r>
              <a:rPr lang="en-US" sz="2800" dirty="0">
                <a:solidFill>
                  <a:schemeClr val="tx2">
                    <a:lumMod val="90000"/>
                    <a:lumOff val="10000"/>
                  </a:schemeClr>
                </a:solidFill>
              </a:rPr>
              <a:t>No person shall be held to answer for a capital, or otherwise infamous crime, unless on a presentment or indictment of a grand jury, except in cases arising in the land or naval forces, or in the militia, when in actual service in time of war or public danger; nor shall any person be subject for the same offense to be twice put in jeopardy of life or limb; nor shall be compelled in any criminal case to be a witness against himself, nor be deprived of life, liberty, or property, without due process of law; nor shall private property be taken for public use, without just compensation.</a:t>
            </a:r>
          </a:p>
          <a:p>
            <a:r>
              <a:rPr lang="en-US" sz="2800" dirty="0" smtClean="0">
                <a:solidFill>
                  <a:srgbClr val="FF0000"/>
                </a:solidFill>
              </a:rPr>
              <a:t>Heard the saying </a:t>
            </a:r>
            <a:r>
              <a:rPr lang="en-US" sz="2800" dirty="0">
                <a:solidFill>
                  <a:srgbClr val="FF0000"/>
                </a:solidFill>
              </a:rPr>
              <a:t>"I'll take the Fifth". This gives people the right to choose not to testify in court if they feel their own testimony will incriminate themselves. </a:t>
            </a:r>
          </a:p>
          <a:p>
            <a:r>
              <a:rPr lang="en-US" sz="2800" dirty="0" smtClean="0">
                <a:solidFill>
                  <a:srgbClr val="FF0000"/>
                </a:solidFill>
              </a:rPr>
              <a:t>Protects </a:t>
            </a:r>
            <a:r>
              <a:rPr lang="en-US" sz="2800" dirty="0">
                <a:solidFill>
                  <a:srgbClr val="FF0000"/>
                </a:solidFill>
              </a:rPr>
              <a:t>citizens from being subject to criminal prosecution and punishment without due process</a:t>
            </a:r>
            <a:r>
              <a:rPr lang="en-US" sz="2800" dirty="0" smtClean="0">
                <a:solidFill>
                  <a:srgbClr val="FF0000"/>
                </a:solidFill>
              </a:rPr>
              <a:t>.</a:t>
            </a:r>
          </a:p>
          <a:p>
            <a:r>
              <a:rPr lang="en-US" sz="2800" dirty="0" smtClean="0">
                <a:solidFill>
                  <a:srgbClr val="FF0000"/>
                </a:solidFill>
              </a:rPr>
              <a:t>It </a:t>
            </a:r>
            <a:r>
              <a:rPr lang="en-US" sz="2800" dirty="0">
                <a:solidFill>
                  <a:srgbClr val="FF0000"/>
                </a:solidFill>
              </a:rPr>
              <a:t>also prevents people from being tried for the same crime twice. </a:t>
            </a:r>
            <a:endParaRPr lang="en-US" sz="2800" dirty="0" smtClean="0">
              <a:solidFill>
                <a:srgbClr val="FF0000"/>
              </a:solidFill>
            </a:endParaRPr>
          </a:p>
          <a:p>
            <a:r>
              <a:rPr lang="en-US" sz="2800" dirty="0" smtClean="0">
                <a:solidFill>
                  <a:srgbClr val="FF0000"/>
                </a:solidFill>
              </a:rPr>
              <a:t>Also </a:t>
            </a:r>
            <a:r>
              <a:rPr lang="en-US" sz="2800" dirty="0">
                <a:solidFill>
                  <a:srgbClr val="FF0000"/>
                </a:solidFill>
              </a:rPr>
              <a:t>establishes the power of eminent domain, which means that private property can not be seized for public use without just compensation. </a:t>
            </a:r>
            <a:endParaRPr lang="en-US" dirty="0">
              <a:solidFill>
                <a:srgbClr val="FF0000"/>
              </a:solidFill>
            </a:endParaRPr>
          </a:p>
          <a:p>
            <a:endParaRPr lang="en-US" dirty="0"/>
          </a:p>
        </p:txBody>
      </p:sp>
    </p:spTree>
    <p:extLst>
      <p:ext uri="{BB962C8B-B14F-4D97-AF65-F5344CB8AC3E}">
        <p14:creationId xmlns:p14="http://schemas.microsoft.com/office/powerpoint/2010/main" val="3987019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Amendment VI</a:t>
            </a:r>
            <a:endParaRPr lang="en-US" dirty="0"/>
          </a:p>
        </p:txBody>
      </p:sp>
      <p:sp>
        <p:nvSpPr>
          <p:cNvPr id="3" name="Content Placeholder 2"/>
          <p:cNvSpPr>
            <a:spLocks noGrp="1"/>
          </p:cNvSpPr>
          <p:nvPr>
            <p:ph idx="1"/>
          </p:nvPr>
        </p:nvSpPr>
        <p:spPr>
          <a:xfrm>
            <a:off x="1064525" y="1187355"/>
            <a:ext cx="10781732" cy="5527344"/>
          </a:xfrm>
        </p:spPr>
        <p:txBody>
          <a:bodyPr/>
          <a:lstStyle/>
          <a:p>
            <a:r>
              <a:rPr lang="en-US" sz="2800" dirty="0">
                <a:solidFill>
                  <a:schemeClr val="tx2">
                    <a:lumMod val="90000"/>
                    <a:lumOff val="10000"/>
                  </a:schemeClr>
                </a:solidFill>
              </a:rPr>
              <a:t>In all criminal prosecutions, the accused shall enjoy the right to a speedy and public trial, by an impartial jury of the state and district wherein the crime shall have been committed, which district shall have been previously ascertained by law, and to be informed of the nature and cause of the accusation; to be confronted with the witnesses against him; to have compulsory process for obtaining witnesses in his favor, and to have the assistance of counsel for his defense.</a:t>
            </a:r>
          </a:p>
          <a:p>
            <a:r>
              <a:rPr lang="en-US" sz="2800" dirty="0">
                <a:solidFill>
                  <a:srgbClr val="FF0000"/>
                </a:solidFill>
              </a:rPr>
              <a:t>The right to have a jury hear your case in a criminal trial.</a:t>
            </a:r>
          </a:p>
          <a:p>
            <a:r>
              <a:rPr lang="en-US" sz="2800" dirty="0">
                <a:solidFill>
                  <a:srgbClr val="FF0000"/>
                </a:solidFill>
              </a:rPr>
              <a:t>Also, people accused are to be informed of the crimes with which they are charged and have the right to confront the witnesses brought by the government.</a:t>
            </a:r>
          </a:p>
        </p:txBody>
      </p:sp>
    </p:spTree>
    <p:extLst>
      <p:ext uri="{BB962C8B-B14F-4D97-AF65-F5344CB8AC3E}">
        <p14:creationId xmlns:p14="http://schemas.microsoft.com/office/powerpoint/2010/main" val="250647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Amendment vii</a:t>
            </a:r>
            <a:endParaRPr lang="en-US" dirty="0"/>
          </a:p>
        </p:txBody>
      </p:sp>
      <p:sp>
        <p:nvSpPr>
          <p:cNvPr id="3" name="Content Placeholder 2"/>
          <p:cNvSpPr>
            <a:spLocks noGrp="1"/>
          </p:cNvSpPr>
          <p:nvPr>
            <p:ph idx="1"/>
          </p:nvPr>
        </p:nvSpPr>
        <p:spPr>
          <a:xfrm>
            <a:off x="1023581" y="1323833"/>
            <a:ext cx="10699845" cy="5418161"/>
          </a:xfrm>
        </p:spPr>
        <p:txBody>
          <a:bodyPr>
            <a:normAutofit/>
          </a:bodyPr>
          <a:lstStyle/>
          <a:p>
            <a:r>
              <a:rPr lang="en-US" sz="2800" dirty="0">
                <a:solidFill>
                  <a:schemeClr val="tx2">
                    <a:lumMod val="90000"/>
                    <a:lumOff val="10000"/>
                  </a:schemeClr>
                </a:solidFill>
              </a:rPr>
              <a:t>In suits at common law, where the value in controversy shall exceed twenty dollars, the right of trial by jury shall be preserved, and no fact tried by a jury, shall be otherwise reexamined in any court of the United States, than according to the rules of the common law.</a:t>
            </a:r>
          </a:p>
          <a:p>
            <a:r>
              <a:rPr lang="en-US" sz="2800" dirty="0">
                <a:solidFill>
                  <a:srgbClr val="FF0000"/>
                </a:solidFill>
              </a:rPr>
              <a:t>The right to have a jury hear your case in most civil trials.</a:t>
            </a:r>
          </a:p>
          <a:p>
            <a:endParaRPr lang="en-US" sz="2800" dirty="0"/>
          </a:p>
        </p:txBody>
      </p:sp>
    </p:spTree>
    <p:extLst>
      <p:ext uri="{BB962C8B-B14F-4D97-AF65-F5344CB8AC3E}">
        <p14:creationId xmlns:p14="http://schemas.microsoft.com/office/powerpoint/2010/main" val="15194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699</TotalTime>
  <Words>1004</Words>
  <Application>Microsoft Office PowerPoint</Application>
  <PresentationFormat>Widescreen</PresentationFormat>
  <Paragraphs>61</Paragraphs>
  <Slides>15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Gill Sans MT</vt:lpstr>
      <vt:lpstr>Impact</vt:lpstr>
      <vt:lpstr>Badge</vt:lpstr>
      <vt:lpstr>PowerPoint Presentation</vt:lpstr>
      <vt:lpstr>What are the Bill of Rights?</vt:lpstr>
      <vt:lpstr>Amendment I</vt:lpstr>
      <vt:lpstr>Amendment II</vt:lpstr>
      <vt:lpstr>Amendment III</vt:lpstr>
      <vt:lpstr>Amendment IV</vt:lpstr>
      <vt:lpstr>Amendment V</vt:lpstr>
      <vt:lpstr>Amendment VI</vt:lpstr>
      <vt:lpstr>Amendment vii</vt:lpstr>
      <vt:lpstr>Amendment viii</vt:lpstr>
      <vt:lpstr>Amendment ix</vt:lpstr>
      <vt:lpstr>Amendment x</vt:lpstr>
      <vt:lpstr>What right is being violated?</vt:lpstr>
      <vt:lpstr>Let’s draw!</vt:lpstr>
      <vt:lpstr>Exit Ticket</vt:lpstr>
    </vt:vector>
  </TitlesOfParts>
  <Company>Duval County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Williams, Kelly N.</dc:creator>
  <cp:lastModifiedBy>Williams, Kelly N.</cp:lastModifiedBy>
  <cp:revision>18</cp:revision>
  <dcterms:created xsi:type="dcterms:W3CDTF">2015-12-01T00:27:09Z</dcterms:created>
  <dcterms:modified xsi:type="dcterms:W3CDTF">2017-01-31T18:03:11Z</dcterms:modified>
</cp:coreProperties>
</file>